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0" r:id="rId3"/>
    <p:sldId id="291" r:id="rId4"/>
    <p:sldId id="283" r:id="rId5"/>
    <p:sldId id="284" r:id="rId6"/>
    <p:sldId id="292" r:id="rId7"/>
    <p:sldId id="257" r:id="rId8"/>
    <p:sldId id="256" r:id="rId9"/>
    <p:sldId id="277" r:id="rId10"/>
    <p:sldId id="278" r:id="rId11"/>
    <p:sldId id="322" r:id="rId12"/>
    <p:sldId id="348" r:id="rId13"/>
    <p:sldId id="323" r:id="rId14"/>
    <p:sldId id="279" r:id="rId15"/>
    <p:sldId id="295" r:id="rId16"/>
    <p:sldId id="293" r:id="rId17"/>
    <p:sldId id="258" r:id="rId18"/>
    <p:sldId id="280" r:id="rId19"/>
    <p:sldId id="281" r:id="rId20"/>
    <p:sldId id="259" r:id="rId21"/>
    <p:sldId id="282" r:id="rId22"/>
    <p:sldId id="286" r:id="rId23"/>
    <p:sldId id="262" r:id="rId24"/>
    <p:sldId id="261" r:id="rId25"/>
    <p:sldId id="297" r:id="rId26"/>
    <p:sldId id="296" r:id="rId27"/>
    <p:sldId id="298" r:id="rId28"/>
    <p:sldId id="264" r:id="rId29"/>
    <p:sldId id="265" r:id="rId30"/>
    <p:sldId id="266" r:id="rId31"/>
    <p:sldId id="267" r:id="rId32"/>
    <p:sldId id="268" r:id="rId33"/>
    <p:sldId id="271" r:id="rId34"/>
    <p:sldId id="299" r:id="rId35"/>
    <p:sldId id="300" r:id="rId36"/>
    <p:sldId id="301" r:id="rId37"/>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944495" y="1268095"/>
            <a:ext cx="6302375" cy="2306955"/>
          </a:xfrm>
          <a:prstGeom prst="rect">
            <a:avLst/>
          </a:prstGeom>
          <a:noFill/>
        </p:spPr>
        <p:txBody>
          <a:bodyPr wrap="none" rtlCol="0">
            <a:spAutoFit/>
          </a:bodyPr>
          <a:p>
            <a:r>
              <a:rPr lang="en-US" sz="4800">
                <a:solidFill>
                  <a:schemeClr val="bg1"/>
                </a:solidFill>
              </a:rPr>
              <a:t>volatile vs synchronize</a:t>
            </a:r>
            <a:endParaRPr lang="en-US" sz="4800">
              <a:solidFill>
                <a:schemeClr val="bg1"/>
              </a:solidFill>
            </a:endParaRPr>
          </a:p>
          <a:p>
            <a:endParaRPr lang="en-US" sz="4800">
              <a:solidFill>
                <a:schemeClr val="bg1"/>
              </a:solidFill>
            </a:endParaRPr>
          </a:p>
          <a:p>
            <a:r>
              <a:rPr lang="en-US" altLang="zh-CN" sz="4800">
                <a:solidFill>
                  <a:schemeClr val="bg1"/>
                </a:solidFill>
              </a:rPr>
              <a:t>		</a:t>
            </a:r>
            <a:r>
              <a:rPr lang="zh-CN" altLang="en-US" sz="4800">
                <a:solidFill>
                  <a:schemeClr val="bg1"/>
                </a:solidFill>
              </a:rPr>
              <a:t>多线程</a:t>
            </a:r>
            <a:endParaRPr lang="zh-CN" altLang="en-US" sz="48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81635" y="487680"/>
            <a:ext cx="10505440" cy="3014980"/>
          </a:xfrm>
          <a:prstGeom prst="rect">
            <a:avLst/>
          </a:prstGeom>
          <a:noFill/>
        </p:spPr>
        <p:txBody>
          <a:bodyPr wrap="square" rtlCol="0">
            <a:spAutoFit/>
          </a:bodyPr>
          <a:p>
            <a:pPr algn="l"/>
            <a:r>
              <a:rPr lang="zh-CN" altLang="en-US" sz="3800">
                <a:solidFill>
                  <a:schemeClr val="bg1"/>
                </a:solidFill>
              </a:rPr>
              <a:t>处理器指令级重排</a:t>
            </a:r>
            <a:endParaRPr lang="zh-CN" altLang="en-US" sz="3800">
              <a:solidFill>
                <a:schemeClr val="bg1"/>
              </a:solidFill>
            </a:endParaRPr>
          </a:p>
          <a:p>
            <a:pPr algn="l"/>
            <a:r>
              <a:rPr lang="en-US" altLang="zh-CN" sz="3800">
                <a:solidFill>
                  <a:schemeClr val="bg1"/>
                </a:solidFill>
              </a:rPr>
              <a:t>1</a:t>
            </a:r>
            <a:r>
              <a:rPr lang="zh-CN" altLang="en-US" sz="3800">
                <a:solidFill>
                  <a:schemeClr val="bg1"/>
                </a:solidFill>
              </a:rPr>
              <a:t>、分支预测</a:t>
            </a:r>
            <a:endParaRPr lang="zh-CN" altLang="en-US" sz="3800">
              <a:solidFill>
                <a:schemeClr val="bg1"/>
              </a:solidFill>
            </a:endParaRPr>
          </a:p>
          <a:p>
            <a:pPr algn="l"/>
            <a:r>
              <a:rPr lang="en-US" altLang="zh-CN" sz="3800">
                <a:solidFill>
                  <a:schemeClr val="bg1"/>
                </a:solidFill>
              </a:rPr>
              <a:t>2</a:t>
            </a:r>
            <a:r>
              <a:rPr lang="zh-CN" altLang="en-US" sz="3800">
                <a:solidFill>
                  <a:schemeClr val="bg1"/>
                </a:solidFill>
              </a:rPr>
              <a:t>、流水线执行</a:t>
            </a:r>
            <a:endParaRPr lang="zh-CN" altLang="en-US" sz="3800">
              <a:solidFill>
                <a:schemeClr val="bg1"/>
              </a:solidFill>
            </a:endParaRPr>
          </a:p>
          <a:p>
            <a:pPr algn="l"/>
            <a:endParaRPr lang="zh-CN" altLang="en-US" sz="3800">
              <a:solidFill>
                <a:schemeClr val="bg1"/>
              </a:solidFill>
            </a:endParaRPr>
          </a:p>
          <a:p>
            <a:pPr algn="l"/>
            <a:endParaRPr lang="zh-CN" altLang="en-US" sz="3800">
              <a:solidFill>
                <a:schemeClr val="bg1"/>
              </a:solidFill>
            </a:endParaRPr>
          </a:p>
        </p:txBody>
      </p:sp>
      <p:pic>
        <p:nvPicPr>
          <p:cNvPr id="3" name="Picture 2"/>
          <p:cNvPicPr>
            <a:picLocks noChangeAspect="1"/>
          </p:cNvPicPr>
          <p:nvPr/>
        </p:nvPicPr>
        <p:blipFill>
          <a:blip r:embed="rId1"/>
          <a:stretch>
            <a:fillRect/>
          </a:stretch>
        </p:blipFill>
        <p:spPr>
          <a:xfrm>
            <a:off x="-8255" y="2588895"/>
            <a:ext cx="7854315" cy="41770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7950" y="0"/>
            <a:ext cx="7559040" cy="6858000"/>
          </a:xfrm>
          <a:prstGeom prst="rect">
            <a:avLst/>
          </a:prstGeom>
        </p:spPr>
      </p:pic>
      <p:sp>
        <p:nvSpPr>
          <p:cNvPr id="5" name="Text Box 4"/>
          <p:cNvSpPr txBox="1"/>
          <p:nvPr/>
        </p:nvSpPr>
        <p:spPr>
          <a:xfrm>
            <a:off x="6607175" y="397510"/>
            <a:ext cx="10505440" cy="3014980"/>
          </a:xfrm>
          <a:prstGeom prst="rect">
            <a:avLst/>
          </a:prstGeom>
          <a:noFill/>
        </p:spPr>
        <p:txBody>
          <a:bodyPr wrap="square" rtlCol="0">
            <a:spAutoFit/>
          </a:bodyPr>
          <a:p>
            <a:pPr algn="l"/>
            <a:r>
              <a:rPr lang="zh-CN" altLang="en-US" sz="3800">
                <a:solidFill>
                  <a:schemeClr val="bg1"/>
                </a:solidFill>
              </a:rPr>
              <a:t>处理器指令级重排</a:t>
            </a:r>
            <a:endParaRPr lang="zh-CN" altLang="en-US" sz="3800">
              <a:solidFill>
                <a:schemeClr val="bg1"/>
              </a:solidFill>
            </a:endParaRPr>
          </a:p>
          <a:p>
            <a:pPr algn="l"/>
            <a:r>
              <a:rPr lang="en-US" altLang="zh-CN" sz="3800">
                <a:solidFill>
                  <a:schemeClr val="bg1"/>
                </a:solidFill>
              </a:rPr>
              <a:t>1</a:t>
            </a:r>
            <a:r>
              <a:rPr lang="zh-CN" altLang="en-US" sz="3800">
                <a:solidFill>
                  <a:schemeClr val="bg1"/>
                </a:solidFill>
              </a:rPr>
              <a:t>、分支预测</a:t>
            </a:r>
            <a:endParaRPr lang="zh-CN" altLang="en-US" sz="3800">
              <a:solidFill>
                <a:schemeClr val="bg1"/>
              </a:solidFill>
            </a:endParaRPr>
          </a:p>
          <a:p>
            <a:pPr algn="l"/>
            <a:r>
              <a:rPr lang="en-US" altLang="zh-CN" sz="3800">
                <a:solidFill>
                  <a:schemeClr val="bg1"/>
                </a:solidFill>
              </a:rPr>
              <a:t>2</a:t>
            </a:r>
            <a:r>
              <a:rPr lang="zh-CN" altLang="en-US" sz="3800">
                <a:solidFill>
                  <a:schemeClr val="bg1"/>
                </a:solidFill>
              </a:rPr>
              <a:t>、流水线执行</a:t>
            </a:r>
            <a:endParaRPr lang="zh-CN" altLang="en-US" sz="3800">
              <a:solidFill>
                <a:schemeClr val="bg1"/>
              </a:solidFill>
            </a:endParaRPr>
          </a:p>
          <a:p>
            <a:pPr algn="l"/>
            <a:endParaRPr lang="zh-CN" altLang="en-US" sz="3800">
              <a:solidFill>
                <a:schemeClr val="bg1"/>
              </a:solidFill>
            </a:endParaRPr>
          </a:p>
          <a:p>
            <a:pPr algn="l"/>
            <a:endParaRPr lang="zh-CN" altLang="en-US" sz="38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6196965" y="356870"/>
            <a:ext cx="5118735" cy="675640"/>
          </a:xfrm>
          <a:prstGeom prst="rect">
            <a:avLst/>
          </a:prstGeom>
          <a:noFill/>
        </p:spPr>
        <p:txBody>
          <a:bodyPr wrap="square" rtlCol="0">
            <a:spAutoFit/>
          </a:bodyPr>
          <a:p>
            <a:pPr algn="l"/>
            <a:r>
              <a:rPr lang="zh-CN" altLang="en-US" sz="3800">
                <a:solidFill>
                  <a:schemeClr val="bg1"/>
                </a:solidFill>
              </a:rPr>
              <a:t>处理器指令级重排</a:t>
            </a:r>
            <a:endParaRPr lang="zh-CN" altLang="en-US" sz="3800">
              <a:solidFill>
                <a:schemeClr val="bg1"/>
              </a:solidFill>
            </a:endParaRPr>
          </a:p>
        </p:txBody>
      </p:sp>
      <p:pic>
        <p:nvPicPr>
          <p:cNvPr id="4" name="Picture 3"/>
          <p:cNvPicPr>
            <a:picLocks noChangeAspect="1"/>
          </p:cNvPicPr>
          <p:nvPr/>
        </p:nvPicPr>
        <p:blipFill>
          <a:blip r:embed="rId1"/>
          <a:stretch>
            <a:fillRect/>
          </a:stretch>
        </p:blipFill>
        <p:spPr>
          <a:xfrm>
            <a:off x="499110" y="0"/>
            <a:ext cx="5377815"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58140" y="495300"/>
            <a:ext cx="10505440" cy="4769485"/>
          </a:xfrm>
          <a:prstGeom prst="rect">
            <a:avLst/>
          </a:prstGeom>
          <a:noFill/>
        </p:spPr>
        <p:txBody>
          <a:bodyPr wrap="square" rtlCol="0">
            <a:spAutoFit/>
          </a:bodyPr>
          <a:p>
            <a:pPr algn="l"/>
            <a:r>
              <a:rPr lang="zh-CN" altLang="en-US" sz="3800">
                <a:solidFill>
                  <a:schemeClr val="bg1"/>
                </a:solidFill>
              </a:rPr>
              <a:t>解决方案</a:t>
            </a:r>
            <a:endParaRPr lang="zh-CN" altLang="en-US" sz="3800">
              <a:solidFill>
                <a:schemeClr val="bg1"/>
              </a:solidFill>
            </a:endParaRPr>
          </a:p>
          <a:p>
            <a:pPr algn="l"/>
            <a:endParaRPr lang="zh-CN" altLang="en-US" sz="3800">
              <a:solidFill>
                <a:schemeClr val="bg1"/>
              </a:solidFill>
            </a:endParaRPr>
          </a:p>
          <a:p>
            <a:pPr algn="l"/>
            <a:r>
              <a:rPr lang="en-US" altLang="zh-CN" sz="3800">
                <a:solidFill>
                  <a:schemeClr val="bg1"/>
                </a:solidFill>
                <a:sym typeface="+mn-ea"/>
              </a:rPr>
              <a:t>1</a:t>
            </a:r>
            <a:r>
              <a:rPr lang="zh-CN" altLang="en-US" sz="3800">
                <a:solidFill>
                  <a:schemeClr val="bg1"/>
                </a:solidFill>
                <a:sym typeface="+mn-ea"/>
              </a:rPr>
              <a:t>、</a:t>
            </a:r>
            <a:r>
              <a:rPr lang="en-US" altLang="zh-CN" sz="3800">
                <a:solidFill>
                  <a:schemeClr val="bg1"/>
                </a:solidFill>
                <a:sym typeface="+mn-ea"/>
              </a:rPr>
              <a:t>JMM:</a:t>
            </a:r>
            <a:endParaRPr lang="en-US" altLang="zh-CN" sz="3800">
              <a:solidFill>
                <a:schemeClr val="bg1"/>
              </a:solidFill>
              <a:sym typeface="+mn-ea"/>
            </a:endParaRPr>
          </a:p>
          <a:p>
            <a:pPr algn="l"/>
            <a:r>
              <a:rPr lang="en-US" altLang="zh-CN" sz="3800">
                <a:solidFill>
                  <a:schemeClr val="bg1"/>
                </a:solidFill>
                <a:sym typeface="+mn-ea"/>
              </a:rPr>
              <a:t>		</a:t>
            </a:r>
            <a:r>
              <a:rPr lang="zh-CN" altLang="en-US" sz="3800">
                <a:solidFill>
                  <a:schemeClr val="bg1"/>
                </a:solidFill>
                <a:sym typeface="+mn-ea"/>
              </a:rPr>
              <a:t>内存屏障 </a:t>
            </a:r>
            <a:r>
              <a:rPr lang="en-US" altLang="zh-CN" sz="3800">
                <a:solidFill>
                  <a:schemeClr val="bg1"/>
                </a:solidFill>
                <a:sym typeface="+mn-ea"/>
              </a:rPr>
              <a:t>(</a:t>
            </a:r>
            <a:r>
              <a:rPr lang="zh-CN" altLang="en-US" sz="3800">
                <a:solidFill>
                  <a:schemeClr val="bg1"/>
                </a:solidFill>
                <a:sym typeface="+mn-ea"/>
              </a:rPr>
              <a:t>禁止处理器的指令重排</a:t>
            </a:r>
            <a:r>
              <a:rPr lang="en-US" altLang="zh-CN" sz="3800">
                <a:solidFill>
                  <a:schemeClr val="bg1"/>
                </a:solidFill>
                <a:sym typeface="+mn-ea"/>
              </a:rPr>
              <a:t>)</a:t>
            </a:r>
            <a:endParaRPr lang="zh-CN" altLang="en-US" sz="3800">
              <a:solidFill>
                <a:schemeClr val="bg1"/>
              </a:solidFill>
            </a:endParaRPr>
          </a:p>
          <a:p>
            <a:pPr algn="l"/>
            <a:endParaRPr lang="zh-CN" altLang="en-US" sz="3800">
              <a:solidFill>
                <a:schemeClr val="bg1"/>
              </a:solidFill>
            </a:endParaRPr>
          </a:p>
          <a:p>
            <a:pPr algn="l"/>
            <a:r>
              <a:rPr lang="en-US" altLang="zh-CN" sz="3800">
                <a:solidFill>
                  <a:schemeClr val="bg1"/>
                </a:solidFill>
              </a:rPr>
              <a:t>2</a:t>
            </a:r>
            <a:r>
              <a:rPr lang="zh-CN" altLang="en-US" sz="3800">
                <a:solidFill>
                  <a:schemeClr val="bg1"/>
                </a:solidFill>
              </a:rPr>
              <a:t>、处理器</a:t>
            </a:r>
            <a:r>
              <a:rPr lang="en-US" altLang="zh-CN" sz="3800">
                <a:solidFill>
                  <a:schemeClr val="bg1"/>
                </a:solidFill>
              </a:rPr>
              <a:t>:</a:t>
            </a:r>
            <a:endParaRPr lang="en-US" altLang="zh-CN" sz="3800">
              <a:solidFill>
                <a:schemeClr val="bg1"/>
              </a:solidFill>
            </a:endParaRPr>
          </a:p>
          <a:p>
            <a:pPr algn="l"/>
            <a:r>
              <a:rPr lang="en-US" altLang="zh-CN" sz="3800">
                <a:solidFill>
                  <a:schemeClr val="bg1"/>
                </a:solidFill>
              </a:rPr>
              <a:t>		</a:t>
            </a:r>
            <a:r>
              <a:rPr lang="zh-CN" altLang="en-US" sz="3800">
                <a:solidFill>
                  <a:schemeClr val="bg1"/>
                </a:solidFill>
              </a:rPr>
              <a:t>总线嗅探与</a:t>
            </a:r>
            <a:r>
              <a:rPr lang="en-US" altLang="zh-CN" sz="3800">
                <a:solidFill>
                  <a:schemeClr val="bg1"/>
                </a:solidFill>
              </a:rPr>
              <a:t>MESI</a:t>
            </a:r>
            <a:r>
              <a:rPr lang="zh-CN" altLang="en-US" sz="3800">
                <a:solidFill>
                  <a:schemeClr val="bg1"/>
                </a:solidFill>
              </a:rPr>
              <a:t>协议</a:t>
            </a:r>
            <a:endParaRPr lang="zh-CN" altLang="en-US" sz="3800">
              <a:solidFill>
                <a:schemeClr val="bg1"/>
              </a:solidFill>
            </a:endParaRPr>
          </a:p>
          <a:p>
            <a:pPr algn="l"/>
            <a:endParaRPr lang="zh-CN" altLang="en-US" sz="380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301625" y="276225"/>
            <a:ext cx="4850130" cy="3445510"/>
          </a:xfrm>
          <a:prstGeom prst="rect">
            <a:avLst/>
          </a:prstGeom>
        </p:spPr>
      </p:pic>
      <p:sp>
        <p:nvSpPr>
          <p:cNvPr id="5" name="Text Box 4"/>
          <p:cNvSpPr txBox="1"/>
          <p:nvPr/>
        </p:nvSpPr>
        <p:spPr>
          <a:xfrm>
            <a:off x="375285" y="4114165"/>
            <a:ext cx="2975610" cy="675640"/>
          </a:xfrm>
          <a:prstGeom prst="rect">
            <a:avLst/>
          </a:prstGeom>
          <a:noFill/>
        </p:spPr>
        <p:txBody>
          <a:bodyPr wrap="square" rtlCol="0">
            <a:spAutoFit/>
          </a:bodyPr>
          <a:p>
            <a:r>
              <a:rPr lang="en-US" sz="3800">
                <a:solidFill>
                  <a:schemeClr val="bg1"/>
                </a:solidFill>
              </a:rPr>
              <a:t>1</a:t>
            </a:r>
            <a:r>
              <a:rPr lang="zh-CN" altLang="en-US" sz="3800">
                <a:solidFill>
                  <a:schemeClr val="bg1"/>
                </a:solidFill>
              </a:rPr>
              <a:t>、</a:t>
            </a:r>
            <a:r>
              <a:rPr lang="en-US" sz="3800">
                <a:solidFill>
                  <a:schemeClr val="bg1"/>
                </a:solidFill>
              </a:rPr>
              <a:t>写传播</a:t>
            </a:r>
            <a:endParaRPr lang="en-US" sz="3800">
              <a:solidFill>
                <a:schemeClr val="bg1"/>
              </a:solidFill>
            </a:endParaRPr>
          </a:p>
        </p:txBody>
      </p:sp>
      <p:sp>
        <p:nvSpPr>
          <p:cNvPr id="6" name="Text Box 5"/>
          <p:cNvSpPr txBox="1"/>
          <p:nvPr/>
        </p:nvSpPr>
        <p:spPr>
          <a:xfrm>
            <a:off x="375285" y="5116195"/>
            <a:ext cx="3875405" cy="675640"/>
          </a:xfrm>
          <a:prstGeom prst="rect">
            <a:avLst/>
          </a:prstGeom>
          <a:noFill/>
        </p:spPr>
        <p:txBody>
          <a:bodyPr wrap="square" rtlCol="0">
            <a:spAutoFit/>
          </a:bodyPr>
          <a:p>
            <a:r>
              <a:rPr lang="en-US" sz="3800">
                <a:solidFill>
                  <a:schemeClr val="bg1"/>
                </a:solidFill>
              </a:rPr>
              <a:t>2</a:t>
            </a:r>
            <a:r>
              <a:rPr lang="zh-CN" altLang="en-US" sz="3800">
                <a:solidFill>
                  <a:schemeClr val="bg1"/>
                </a:solidFill>
              </a:rPr>
              <a:t>、事务串行化</a:t>
            </a:r>
            <a:endParaRPr lang="zh-CN" altLang="en-US" sz="3800">
              <a:solidFill>
                <a:schemeClr val="bg1"/>
              </a:solidFill>
            </a:endParaRPr>
          </a:p>
        </p:txBody>
      </p:sp>
      <p:sp>
        <p:nvSpPr>
          <p:cNvPr id="2" name="Text Box 1"/>
          <p:cNvSpPr txBox="1"/>
          <p:nvPr/>
        </p:nvSpPr>
        <p:spPr>
          <a:xfrm>
            <a:off x="5660390" y="207010"/>
            <a:ext cx="6070600" cy="3014980"/>
          </a:xfrm>
          <a:prstGeom prst="rect">
            <a:avLst/>
          </a:prstGeom>
          <a:noFill/>
        </p:spPr>
        <p:txBody>
          <a:bodyPr wrap="square" rtlCol="0">
            <a:spAutoFit/>
          </a:bodyPr>
          <a:p>
            <a:r>
              <a:rPr lang="en-US" sz="3800">
                <a:solidFill>
                  <a:schemeClr val="bg1"/>
                </a:solidFill>
              </a:rPr>
              <a:t>MESI</a:t>
            </a:r>
            <a:r>
              <a:rPr lang="zh-CN" altLang="en-US" sz="3800">
                <a:solidFill>
                  <a:schemeClr val="bg1"/>
                </a:solidFill>
              </a:rPr>
              <a:t>协议</a:t>
            </a:r>
            <a:endParaRPr lang="zh-CN" altLang="en-US" sz="3800">
              <a:solidFill>
                <a:schemeClr val="bg1"/>
              </a:solidFill>
            </a:endParaRPr>
          </a:p>
          <a:p>
            <a:r>
              <a:rPr lang="zh-CN" altLang="en-US" sz="3800">
                <a:solidFill>
                  <a:schemeClr val="bg1"/>
                </a:solidFill>
              </a:rPr>
              <a:t>M：代表已修改（Modified）</a:t>
            </a:r>
            <a:endParaRPr lang="zh-CN" altLang="en-US" sz="3800">
              <a:solidFill>
                <a:schemeClr val="bg1"/>
              </a:solidFill>
            </a:endParaRPr>
          </a:p>
          <a:p>
            <a:r>
              <a:rPr lang="zh-CN" altLang="en-US" sz="3800">
                <a:solidFill>
                  <a:schemeClr val="bg1"/>
                </a:solidFill>
              </a:rPr>
              <a:t>E：代表独占（Exclusive）</a:t>
            </a:r>
            <a:endParaRPr lang="zh-CN" altLang="en-US" sz="3800">
              <a:solidFill>
                <a:schemeClr val="bg1"/>
              </a:solidFill>
            </a:endParaRPr>
          </a:p>
          <a:p>
            <a:r>
              <a:rPr lang="zh-CN" altLang="en-US" sz="3800">
                <a:solidFill>
                  <a:schemeClr val="bg1"/>
                </a:solidFill>
              </a:rPr>
              <a:t>S：代表共享（Shared）</a:t>
            </a:r>
            <a:endParaRPr lang="zh-CN" altLang="en-US" sz="3800">
              <a:solidFill>
                <a:schemeClr val="bg1"/>
              </a:solidFill>
            </a:endParaRPr>
          </a:p>
          <a:p>
            <a:r>
              <a:rPr lang="zh-CN" altLang="en-US" sz="3800">
                <a:solidFill>
                  <a:schemeClr val="bg1"/>
                </a:solidFill>
              </a:rPr>
              <a:t>I：代表已失效（Invalidated） </a:t>
            </a:r>
            <a:endParaRPr lang="zh-CN" altLang="en-US" sz="380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58140" y="495300"/>
            <a:ext cx="10505440" cy="3599815"/>
          </a:xfrm>
          <a:prstGeom prst="rect">
            <a:avLst/>
          </a:prstGeom>
          <a:noFill/>
        </p:spPr>
        <p:txBody>
          <a:bodyPr wrap="square" rtlCol="0">
            <a:spAutoFit/>
          </a:bodyPr>
          <a:p>
            <a:pPr algn="l"/>
            <a:r>
              <a:rPr lang="zh-CN" altLang="en-US" sz="3800">
                <a:solidFill>
                  <a:schemeClr val="bg1"/>
                </a:solidFill>
              </a:rPr>
              <a:t>内存屏障</a:t>
            </a:r>
            <a:endParaRPr lang="zh-CN" altLang="en-US" sz="3800">
              <a:solidFill>
                <a:schemeClr val="bg1"/>
              </a:solidFill>
            </a:endParaRPr>
          </a:p>
          <a:p>
            <a:pPr algn="l"/>
            <a:endParaRPr lang="zh-CN" altLang="en-US" sz="3800">
              <a:solidFill>
                <a:schemeClr val="bg1"/>
              </a:solidFill>
            </a:endParaRPr>
          </a:p>
          <a:p>
            <a:pPr algn="l"/>
            <a:r>
              <a:rPr lang="zh-CN" altLang="en-US" sz="3800">
                <a:solidFill>
                  <a:schemeClr val="bg1"/>
                </a:solidFill>
              </a:rPr>
              <a:t>JMM属于语言级的内存模型，它确保了在不同编译器和不同处理器平台之上，通过禁止特定类型的编译器重排序和处理器重排序，提供了一致的内存可见性。</a:t>
            </a:r>
            <a:endParaRPr lang="zh-CN" altLang="en-US" sz="380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66420" y="320675"/>
            <a:ext cx="7461250" cy="1445895"/>
          </a:xfrm>
          <a:prstGeom prst="rect">
            <a:avLst/>
          </a:prstGeom>
        </p:spPr>
      </p:pic>
      <p:pic>
        <p:nvPicPr>
          <p:cNvPr id="3" name="Picture 2"/>
          <p:cNvPicPr>
            <a:picLocks noChangeAspect="1"/>
          </p:cNvPicPr>
          <p:nvPr/>
        </p:nvPicPr>
        <p:blipFill>
          <a:blip r:embed="rId2"/>
          <a:stretch>
            <a:fillRect/>
          </a:stretch>
        </p:blipFill>
        <p:spPr>
          <a:xfrm>
            <a:off x="566420" y="2040255"/>
            <a:ext cx="9168130" cy="32505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58140" y="495300"/>
            <a:ext cx="10505440" cy="675640"/>
          </a:xfrm>
          <a:prstGeom prst="rect">
            <a:avLst/>
          </a:prstGeom>
          <a:noFill/>
        </p:spPr>
        <p:txBody>
          <a:bodyPr wrap="square" rtlCol="0">
            <a:spAutoFit/>
          </a:bodyPr>
          <a:p>
            <a:pPr algn="l"/>
            <a:r>
              <a:rPr lang="en-US" altLang="zh-CN" sz="3800">
                <a:solidFill>
                  <a:schemeClr val="bg1"/>
                </a:solidFill>
              </a:rPr>
              <a:t>happens-before</a:t>
            </a:r>
            <a:endParaRPr lang="zh-CN" altLang="en-US" sz="3800">
              <a:solidFill>
                <a:schemeClr val="bg1"/>
              </a:solidFill>
            </a:endParaRPr>
          </a:p>
        </p:txBody>
      </p:sp>
      <p:sp>
        <p:nvSpPr>
          <p:cNvPr id="2" name="Text Box 1"/>
          <p:cNvSpPr txBox="1"/>
          <p:nvPr/>
        </p:nvSpPr>
        <p:spPr>
          <a:xfrm>
            <a:off x="358140" y="1843405"/>
            <a:ext cx="10505440" cy="3322955"/>
          </a:xfrm>
          <a:prstGeom prst="rect">
            <a:avLst/>
          </a:prstGeom>
          <a:noFill/>
        </p:spPr>
        <p:txBody>
          <a:bodyPr wrap="square" rtlCol="0">
            <a:spAutoFit/>
          </a:bodyPr>
          <a:p>
            <a:pPr algn="l"/>
            <a:r>
              <a:rPr lang="en-US" altLang="zh-CN" sz="3000">
                <a:solidFill>
                  <a:schemeClr val="bg1"/>
                </a:solidFill>
              </a:rPr>
              <a:t>阐述操作之间的内存可见性</a:t>
            </a:r>
            <a:endParaRPr lang="en-US" altLang="zh-CN" sz="3000">
              <a:solidFill>
                <a:schemeClr val="bg1"/>
              </a:solidFill>
            </a:endParaRPr>
          </a:p>
          <a:p>
            <a:pPr algn="l"/>
            <a:endParaRPr lang="en-US" altLang="zh-CN" sz="3000">
              <a:solidFill>
                <a:schemeClr val="bg1"/>
              </a:solidFill>
            </a:endParaRPr>
          </a:p>
          <a:p>
            <a:pPr algn="l"/>
            <a:r>
              <a:rPr lang="en-US" altLang="zh-CN" sz="3000">
                <a:solidFill>
                  <a:schemeClr val="bg1"/>
                </a:solidFill>
              </a:rPr>
              <a:t>1</a:t>
            </a:r>
            <a:r>
              <a:rPr lang="zh-CN" altLang="en-US" sz="3000">
                <a:solidFill>
                  <a:schemeClr val="bg1"/>
                </a:solidFill>
              </a:rPr>
              <a:t>、</a:t>
            </a:r>
            <a:r>
              <a:rPr lang="en-US" altLang="zh-CN" sz="3000">
                <a:solidFill>
                  <a:schemeClr val="bg1"/>
                </a:solidFill>
              </a:rPr>
              <a:t>如果一个操作执行的结果需要对另一个操作可见，那么这两个操作之间必须要存在happens- before关系。这里提到的两个操作既可以是在一个线程之内，也可以是在不同线程之间</a:t>
            </a:r>
            <a:endParaRPr lang="en-US" altLang="zh-CN" sz="3000">
              <a:solidFill>
                <a:schemeClr val="bg1"/>
              </a:solidFill>
            </a:endParaRPr>
          </a:p>
          <a:p>
            <a:pPr algn="l"/>
            <a:endParaRPr lang="en-US" altLang="zh-CN" sz="3000">
              <a:solidFill>
                <a:schemeClr val="bg1"/>
              </a:solidFill>
            </a:endParaRPr>
          </a:p>
          <a:p>
            <a:pPr algn="l"/>
            <a:r>
              <a:rPr lang="en-US" altLang="zh-CN" sz="3000">
                <a:solidFill>
                  <a:schemeClr val="bg1"/>
                </a:solidFill>
              </a:rPr>
              <a:t>2</a:t>
            </a:r>
            <a:r>
              <a:rPr lang="zh-CN" altLang="en-US" sz="3000">
                <a:solidFill>
                  <a:schemeClr val="bg1"/>
                </a:solidFill>
              </a:rPr>
              <a:t>、传递性  </a:t>
            </a:r>
            <a:r>
              <a:rPr lang="en-US" altLang="zh-CN" sz="3000">
                <a:solidFill>
                  <a:schemeClr val="bg1"/>
                </a:solidFill>
              </a:rPr>
              <a:t>A-&gt;B  B-&gt;C  A-&gt;C</a:t>
            </a:r>
            <a:endParaRPr lang="en-US" altLang="zh-CN" sz="300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68300" y="485140"/>
            <a:ext cx="10505440" cy="3599815"/>
          </a:xfrm>
          <a:prstGeom prst="rect">
            <a:avLst/>
          </a:prstGeom>
          <a:noFill/>
        </p:spPr>
        <p:txBody>
          <a:bodyPr wrap="square" rtlCol="0">
            <a:spAutoFit/>
          </a:bodyPr>
          <a:p>
            <a:pPr algn="l"/>
            <a:r>
              <a:rPr lang="en-US" altLang="zh-CN" sz="3800">
                <a:solidFill>
                  <a:schemeClr val="bg1"/>
                </a:solidFill>
              </a:rPr>
              <a:t>as-if-serial</a:t>
            </a:r>
            <a:r>
              <a:rPr lang="zh-CN" altLang="en-US" sz="3800">
                <a:solidFill>
                  <a:schemeClr val="bg1"/>
                </a:solidFill>
              </a:rPr>
              <a:t>语义</a:t>
            </a:r>
            <a:endParaRPr lang="en-US" altLang="zh-CN" sz="3800">
              <a:solidFill>
                <a:schemeClr val="bg1"/>
              </a:solidFill>
            </a:endParaRPr>
          </a:p>
          <a:p>
            <a:pPr algn="l"/>
            <a:endParaRPr lang="en-US" altLang="zh-CN" sz="3800">
              <a:solidFill>
                <a:schemeClr val="bg1"/>
              </a:solidFill>
            </a:endParaRPr>
          </a:p>
          <a:p>
            <a:pPr algn="l"/>
            <a:r>
              <a:rPr lang="en-US" altLang="zh-CN" sz="3800">
                <a:solidFill>
                  <a:schemeClr val="bg1"/>
                </a:solidFill>
              </a:rPr>
              <a:t>不管怎么重排序（编译器和处理器为了提高并行度），（单线程）程序的执行结果不能被改变。编译器、runtime和处理器都必须遵守as-if-serial语义</a:t>
            </a:r>
            <a:endParaRPr lang="en-US" altLang="zh-CN" sz="380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832475" y="444500"/>
            <a:ext cx="5542915" cy="4061460"/>
          </a:xfrm>
          <a:prstGeom prst="rect">
            <a:avLst/>
          </a:prstGeom>
        </p:spPr>
      </p:pic>
      <p:pic>
        <p:nvPicPr>
          <p:cNvPr id="3" name="Picture 2"/>
          <p:cNvPicPr>
            <a:picLocks noChangeAspect="1"/>
          </p:cNvPicPr>
          <p:nvPr/>
        </p:nvPicPr>
        <p:blipFill>
          <a:blip r:embed="rId2"/>
          <a:stretch>
            <a:fillRect/>
          </a:stretch>
        </p:blipFill>
        <p:spPr>
          <a:xfrm>
            <a:off x="184785" y="444500"/>
            <a:ext cx="5218430" cy="42468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68300" y="485140"/>
            <a:ext cx="11226800" cy="4184650"/>
          </a:xfrm>
          <a:prstGeom prst="rect">
            <a:avLst/>
          </a:prstGeom>
          <a:noFill/>
        </p:spPr>
        <p:txBody>
          <a:bodyPr wrap="square" rtlCol="0">
            <a:spAutoFit/>
          </a:bodyPr>
          <a:p>
            <a:pPr algn="l"/>
            <a:r>
              <a:rPr lang="zh-CN" altLang="en-US" sz="3800">
                <a:solidFill>
                  <a:schemeClr val="bg1"/>
                </a:solidFill>
              </a:rPr>
              <a:t>顺序一致性模型</a:t>
            </a:r>
            <a:r>
              <a:rPr lang="en-US" altLang="zh-CN" sz="3800">
                <a:solidFill>
                  <a:schemeClr val="bg1"/>
                </a:solidFill>
              </a:rPr>
              <a:t>(</a:t>
            </a:r>
            <a:r>
              <a:rPr lang="zh-CN" altLang="en-US" sz="3800">
                <a:solidFill>
                  <a:schemeClr val="bg1"/>
                </a:solidFill>
              </a:rPr>
              <a:t>理想化模型</a:t>
            </a:r>
            <a:r>
              <a:rPr lang="en-US" altLang="zh-CN" sz="3800">
                <a:solidFill>
                  <a:schemeClr val="bg1"/>
                </a:solidFill>
              </a:rPr>
              <a:t>)</a:t>
            </a:r>
            <a:endParaRPr lang="en-US" altLang="zh-CN" sz="3800">
              <a:solidFill>
                <a:schemeClr val="bg1"/>
              </a:solidFill>
            </a:endParaRPr>
          </a:p>
          <a:p>
            <a:pPr algn="l"/>
            <a:endParaRPr lang="en-US" altLang="zh-CN" sz="3800">
              <a:solidFill>
                <a:schemeClr val="bg1"/>
              </a:solidFill>
            </a:endParaRPr>
          </a:p>
          <a:p>
            <a:pPr algn="l"/>
            <a:endParaRPr lang="en-US" altLang="zh-CN" sz="3800">
              <a:solidFill>
                <a:schemeClr val="bg1"/>
              </a:solidFill>
            </a:endParaRPr>
          </a:p>
          <a:p>
            <a:pPr algn="l"/>
            <a:r>
              <a:rPr lang="en-US" altLang="zh-CN" sz="3800">
                <a:solidFill>
                  <a:schemeClr val="bg1"/>
                </a:solidFill>
              </a:rPr>
              <a:t>1</a:t>
            </a:r>
            <a:r>
              <a:rPr lang="zh-CN" altLang="en-US" sz="3800">
                <a:solidFill>
                  <a:schemeClr val="bg1"/>
                </a:solidFill>
              </a:rPr>
              <a:t>、</a:t>
            </a:r>
            <a:r>
              <a:rPr lang="en-US" altLang="zh-CN" sz="3800">
                <a:solidFill>
                  <a:schemeClr val="bg1"/>
                </a:solidFill>
              </a:rPr>
              <a:t>保证单线程内的操作会按程序的顺序执行.</a:t>
            </a:r>
            <a:endParaRPr lang="en-US" altLang="zh-CN" sz="3800">
              <a:solidFill>
                <a:schemeClr val="bg1"/>
              </a:solidFill>
            </a:endParaRPr>
          </a:p>
          <a:p>
            <a:pPr algn="l"/>
            <a:endParaRPr lang="en-US" altLang="zh-CN" sz="3800">
              <a:solidFill>
                <a:schemeClr val="bg1"/>
              </a:solidFill>
            </a:endParaRPr>
          </a:p>
          <a:p>
            <a:pPr algn="l"/>
            <a:r>
              <a:rPr lang="zh-CN" altLang="en-US" sz="3800">
                <a:solidFill>
                  <a:schemeClr val="bg1"/>
                </a:solidFill>
              </a:rPr>
              <a:t>但</a:t>
            </a:r>
            <a:r>
              <a:rPr lang="en-US" altLang="zh-CN" sz="3800">
                <a:solidFill>
                  <a:schemeClr val="bg1"/>
                </a:solidFill>
              </a:rPr>
              <a:t>JMM不保证单线程内的操作会按程序的顺序执行</a:t>
            </a:r>
            <a:endParaRPr lang="en-US" altLang="zh-CN" sz="3800">
              <a:solidFill>
                <a:schemeClr val="bg1"/>
              </a:solidFill>
            </a:endParaRPr>
          </a:p>
          <a:p>
            <a:pPr algn="l"/>
            <a:endParaRPr lang="zh-CN" altLang="en-US" sz="380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84785" y="320040"/>
            <a:ext cx="5218430" cy="4246880"/>
          </a:xfrm>
          <a:prstGeom prst="rect">
            <a:avLst/>
          </a:prstGeom>
        </p:spPr>
      </p:pic>
      <p:pic>
        <p:nvPicPr>
          <p:cNvPr id="4" name="Picture 3"/>
          <p:cNvPicPr>
            <a:picLocks noChangeAspect="1"/>
          </p:cNvPicPr>
          <p:nvPr/>
        </p:nvPicPr>
        <p:blipFill>
          <a:blip r:embed="rId2"/>
          <a:stretch>
            <a:fillRect/>
          </a:stretch>
        </p:blipFill>
        <p:spPr>
          <a:xfrm>
            <a:off x="5709920" y="320040"/>
            <a:ext cx="6083300" cy="40049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68300" y="485140"/>
            <a:ext cx="10505440" cy="5354320"/>
          </a:xfrm>
          <a:prstGeom prst="rect">
            <a:avLst/>
          </a:prstGeom>
          <a:noFill/>
        </p:spPr>
        <p:txBody>
          <a:bodyPr wrap="square" rtlCol="0">
            <a:spAutoFit/>
          </a:bodyPr>
          <a:p>
            <a:pPr algn="l"/>
            <a:r>
              <a:rPr lang="en-US" altLang="zh-CN" sz="3800">
                <a:solidFill>
                  <a:schemeClr val="bg1"/>
                </a:solidFill>
              </a:rPr>
              <a:t>volatile</a:t>
            </a:r>
            <a:endParaRPr lang="en-US" altLang="zh-CN" sz="3800">
              <a:solidFill>
                <a:schemeClr val="bg1"/>
              </a:solidFill>
            </a:endParaRPr>
          </a:p>
          <a:p>
            <a:pPr algn="l"/>
            <a:endParaRPr lang="en-US" altLang="zh-CN" sz="3800">
              <a:solidFill>
                <a:schemeClr val="bg1"/>
              </a:solidFill>
            </a:endParaRPr>
          </a:p>
          <a:p>
            <a:pPr algn="l"/>
            <a:r>
              <a:rPr lang="zh-CN" altLang="en-US" sz="3800">
                <a:solidFill>
                  <a:schemeClr val="bg1"/>
                </a:solidFill>
              </a:rPr>
              <a:t>可见性</a:t>
            </a:r>
            <a:r>
              <a:rPr lang="en-US" altLang="zh-CN" sz="3800">
                <a:solidFill>
                  <a:schemeClr val="bg1"/>
                </a:solidFill>
              </a:rPr>
              <a:t>: 对一个volatile变量的读，总是能看到（任意线程）对这个volatile变量最后的写入 </a:t>
            </a:r>
            <a:endParaRPr lang="en-US" altLang="zh-CN" sz="3800">
              <a:solidFill>
                <a:schemeClr val="bg1"/>
              </a:solidFill>
            </a:endParaRPr>
          </a:p>
          <a:p>
            <a:pPr algn="l"/>
            <a:endParaRPr lang="en-US" altLang="zh-CN" sz="3800">
              <a:solidFill>
                <a:schemeClr val="bg1"/>
              </a:solidFill>
            </a:endParaRPr>
          </a:p>
          <a:p>
            <a:pPr algn="l"/>
            <a:r>
              <a:rPr lang="zh-CN" altLang="en-US" sz="3800">
                <a:solidFill>
                  <a:schemeClr val="bg1"/>
                </a:solidFill>
              </a:rPr>
              <a:t>原子性</a:t>
            </a:r>
            <a:r>
              <a:rPr lang="en-US" altLang="zh-CN" sz="3800">
                <a:solidFill>
                  <a:schemeClr val="bg1"/>
                </a:solidFill>
              </a:rPr>
              <a:t>: 对任意单个volatile变量的读/写具有原子性</a:t>
            </a:r>
            <a:endParaRPr lang="en-US" altLang="zh-CN" sz="3800">
              <a:solidFill>
                <a:schemeClr val="bg1"/>
              </a:solidFill>
            </a:endParaRPr>
          </a:p>
          <a:p>
            <a:pPr algn="l"/>
            <a:endParaRPr lang="en-US" altLang="zh-CN" sz="3800">
              <a:solidFill>
                <a:schemeClr val="bg1"/>
              </a:solidFill>
            </a:endParaRPr>
          </a:p>
          <a:p>
            <a:pPr algn="l"/>
            <a:r>
              <a:rPr lang="zh-CN" altLang="en-US" sz="3800">
                <a:solidFill>
                  <a:schemeClr val="bg1"/>
                </a:solidFill>
              </a:rPr>
              <a:t>禁止指令重拍</a:t>
            </a:r>
            <a:endParaRPr lang="zh-CN" altLang="en-US" sz="380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57175" y="478155"/>
            <a:ext cx="10173335" cy="1866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68910" y="266700"/>
            <a:ext cx="4471035" cy="4061460"/>
          </a:xfrm>
          <a:prstGeom prst="rect">
            <a:avLst/>
          </a:prstGeom>
        </p:spPr>
      </p:pic>
      <p:pic>
        <p:nvPicPr>
          <p:cNvPr id="3" name="Picture 2"/>
          <p:cNvPicPr>
            <a:picLocks noChangeAspect="1"/>
          </p:cNvPicPr>
          <p:nvPr/>
        </p:nvPicPr>
        <p:blipFill>
          <a:blip r:embed="rId2"/>
          <a:stretch>
            <a:fillRect/>
          </a:stretch>
        </p:blipFill>
        <p:spPr>
          <a:xfrm>
            <a:off x="5593715" y="266700"/>
            <a:ext cx="4187825" cy="41065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57175" y="478155"/>
            <a:ext cx="10173335" cy="1866900"/>
          </a:xfrm>
          <a:prstGeom prst="rect">
            <a:avLst/>
          </a:prstGeom>
        </p:spPr>
      </p:pic>
      <p:sp>
        <p:nvSpPr>
          <p:cNvPr id="4" name="Text Box 3"/>
          <p:cNvSpPr txBox="1"/>
          <p:nvPr/>
        </p:nvSpPr>
        <p:spPr>
          <a:xfrm>
            <a:off x="386080" y="2788920"/>
            <a:ext cx="10558145" cy="2430145"/>
          </a:xfrm>
          <a:prstGeom prst="rect">
            <a:avLst/>
          </a:prstGeom>
          <a:noFill/>
        </p:spPr>
        <p:txBody>
          <a:bodyPr wrap="square" rtlCol="0" anchor="t">
            <a:spAutoFit/>
          </a:bodyPr>
          <a:p>
            <a:r>
              <a:rPr lang="en-US" sz="3800">
                <a:solidFill>
                  <a:schemeClr val="bg1"/>
                </a:solidFill>
              </a:rPr>
              <a:t>JSR-133增强</a:t>
            </a:r>
            <a:r>
              <a:rPr lang="zh-CN" altLang="en-US" sz="3800">
                <a:solidFill>
                  <a:schemeClr val="bg1"/>
                </a:solidFill>
              </a:rPr>
              <a:t>了</a:t>
            </a:r>
            <a:r>
              <a:rPr lang="en-US" sz="3800">
                <a:solidFill>
                  <a:schemeClr val="bg1"/>
                </a:solidFill>
              </a:rPr>
              <a:t>volatile的内存语义：严格限制编译器和处理器对volatile变量与普通变量的重排序，确保volatile的写-读和锁的释放-获取具有相同的内存语义</a:t>
            </a:r>
            <a:endParaRPr lang="en-US" sz="380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57175" y="478155"/>
            <a:ext cx="10173335" cy="1866900"/>
          </a:xfrm>
          <a:prstGeom prst="rect">
            <a:avLst/>
          </a:prstGeom>
        </p:spPr>
      </p:pic>
      <p:sp>
        <p:nvSpPr>
          <p:cNvPr id="4" name="Text Box 3"/>
          <p:cNvSpPr txBox="1"/>
          <p:nvPr/>
        </p:nvSpPr>
        <p:spPr>
          <a:xfrm>
            <a:off x="346710" y="2670175"/>
            <a:ext cx="10558145" cy="3014980"/>
          </a:xfrm>
          <a:prstGeom prst="rect">
            <a:avLst/>
          </a:prstGeom>
          <a:noFill/>
        </p:spPr>
        <p:txBody>
          <a:bodyPr wrap="square" rtlCol="0" anchor="t">
            <a:spAutoFit/>
          </a:bodyPr>
          <a:p>
            <a:r>
              <a:rPr sz="3800">
                <a:solidFill>
                  <a:schemeClr val="bg1"/>
                </a:solidFill>
              </a:rPr>
              <a:t>volatile仅仅保证对单个volatile变量的读/写具有原子性，而锁的互斥执行的特性可以确保对整个临界区代码的执行具有原子性。在功能上，锁比volatile更强大；在可伸缩性和执行性能上，volatile更有优势。</a:t>
            </a:r>
            <a:endParaRPr sz="380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68300" y="485140"/>
            <a:ext cx="10505440" cy="4184650"/>
          </a:xfrm>
          <a:prstGeom prst="rect">
            <a:avLst/>
          </a:prstGeom>
          <a:noFill/>
        </p:spPr>
        <p:txBody>
          <a:bodyPr wrap="square" rtlCol="0">
            <a:spAutoFit/>
          </a:bodyPr>
          <a:p>
            <a:pPr algn="l"/>
            <a:r>
              <a:rPr lang="en-US" altLang="zh-CN" sz="3800">
                <a:solidFill>
                  <a:schemeClr val="bg1"/>
                </a:solidFill>
              </a:rPr>
              <a:t>synchronize</a:t>
            </a:r>
            <a:endParaRPr lang="en-US" altLang="zh-CN" sz="3800">
              <a:solidFill>
                <a:schemeClr val="bg1"/>
              </a:solidFill>
            </a:endParaRPr>
          </a:p>
          <a:p>
            <a:pPr algn="l"/>
            <a:endParaRPr lang="en-US" altLang="zh-CN" sz="3800">
              <a:solidFill>
                <a:schemeClr val="bg1"/>
              </a:solidFill>
            </a:endParaRPr>
          </a:p>
          <a:p>
            <a:pPr algn="l"/>
            <a:r>
              <a:rPr lang="en-US" altLang="zh-CN" sz="3800">
                <a:solidFill>
                  <a:schemeClr val="bg1"/>
                </a:solidFill>
              </a:rPr>
              <a:t>1</a:t>
            </a:r>
            <a:r>
              <a:rPr lang="zh-CN" altLang="en-US" sz="3800">
                <a:solidFill>
                  <a:schemeClr val="bg1"/>
                </a:solidFill>
              </a:rPr>
              <a:t>、临界区互斥</a:t>
            </a:r>
            <a:r>
              <a:rPr lang="en-US" altLang="zh-CN" sz="3800">
                <a:solidFill>
                  <a:schemeClr val="bg1"/>
                </a:solidFill>
              </a:rPr>
              <a:t>(</a:t>
            </a:r>
            <a:r>
              <a:rPr lang="zh-CN" altLang="en-US" sz="3800">
                <a:solidFill>
                  <a:schemeClr val="bg1"/>
                </a:solidFill>
              </a:rPr>
              <a:t>大杀器</a:t>
            </a:r>
            <a:r>
              <a:rPr lang="en-US" altLang="zh-CN" sz="3800">
                <a:solidFill>
                  <a:schemeClr val="bg1"/>
                </a:solidFill>
              </a:rPr>
              <a:t>):</a:t>
            </a:r>
            <a:endParaRPr lang="en-US" altLang="zh-CN" sz="3800">
              <a:solidFill>
                <a:schemeClr val="bg1"/>
              </a:solidFill>
            </a:endParaRPr>
          </a:p>
          <a:p>
            <a:pPr algn="l"/>
            <a:r>
              <a:rPr lang="en-US" altLang="zh-CN" sz="3800">
                <a:solidFill>
                  <a:schemeClr val="bg1"/>
                </a:solidFill>
              </a:rPr>
              <a:t>		</a:t>
            </a:r>
            <a:r>
              <a:rPr lang="zh-CN" altLang="en-US" sz="3800">
                <a:solidFill>
                  <a:schemeClr val="bg1"/>
                </a:solidFill>
                <a:sym typeface="+mn-ea"/>
              </a:rPr>
              <a:t>可见性</a:t>
            </a:r>
            <a:endParaRPr lang="zh-CN" altLang="en-US" sz="3800">
              <a:solidFill>
                <a:schemeClr val="bg1"/>
              </a:solidFill>
              <a:sym typeface="+mn-ea"/>
            </a:endParaRPr>
          </a:p>
          <a:p>
            <a:pPr algn="l"/>
            <a:r>
              <a:rPr lang="en-US" altLang="zh-CN" sz="3800">
                <a:solidFill>
                  <a:schemeClr val="bg1"/>
                </a:solidFill>
                <a:sym typeface="+mn-ea"/>
              </a:rPr>
              <a:t>		</a:t>
            </a:r>
            <a:r>
              <a:rPr lang="zh-CN" altLang="en-US" sz="3800">
                <a:solidFill>
                  <a:schemeClr val="bg1"/>
                </a:solidFill>
                <a:sym typeface="+mn-ea"/>
              </a:rPr>
              <a:t>原子性</a:t>
            </a:r>
            <a:endParaRPr lang="zh-CN" altLang="en-US" sz="3800">
              <a:solidFill>
                <a:schemeClr val="bg1"/>
              </a:solidFill>
              <a:sym typeface="+mn-ea"/>
            </a:endParaRPr>
          </a:p>
          <a:p>
            <a:pPr algn="l"/>
            <a:endParaRPr lang="en-US" altLang="zh-CN" sz="3800">
              <a:solidFill>
                <a:schemeClr val="bg1"/>
              </a:solidFill>
            </a:endParaRPr>
          </a:p>
          <a:p>
            <a:pPr algn="l"/>
            <a:r>
              <a:rPr lang="en-US" altLang="zh-CN" sz="3800">
                <a:solidFill>
                  <a:schemeClr val="bg1"/>
                </a:solidFill>
              </a:rPr>
              <a:t>2</a:t>
            </a:r>
            <a:r>
              <a:rPr lang="zh-CN" altLang="en-US" sz="3800">
                <a:solidFill>
                  <a:schemeClr val="bg1"/>
                </a:solidFill>
              </a:rPr>
              <a:t>、禁止临界区前后指令重排</a:t>
            </a:r>
            <a:endParaRPr lang="zh-CN" altLang="en-US" sz="380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61695" y="259080"/>
            <a:ext cx="10211435" cy="23241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912495" y="3706495"/>
            <a:ext cx="10160635" cy="1549400"/>
          </a:xfrm>
          <a:prstGeom prst="rect">
            <a:avLst/>
          </a:prstGeom>
        </p:spPr>
      </p:pic>
      <p:pic>
        <p:nvPicPr>
          <p:cNvPr id="2" name="Picture 1"/>
          <p:cNvPicPr>
            <a:picLocks noChangeAspect="1"/>
          </p:cNvPicPr>
          <p:nvPr/>
        </p:nvPicPr>
        <p:blipFill>
          <a:blip r:embed="rId2"/>
          <a:stretch>
            <a:fillRect/>
          </a:stretch>
        </p:blipFill>
        <p:spPr>
          <a:xfrm>
            <a:off x="912495" y="560705"/>
            <a:ext cx="10147935" cy="29083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3660" y="0"/>
            <a:ext cx="561594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68300" y="485140"/>
            <a:ext cx="11148060" cy="4184650"/>
          </a:xfrm>
          <a:prstGeom prst="rect">
            <a:avLst/>
          </a:prstGeom>
          <a:noFill/>
        </p:spPr>
        <p:txBody>
          <a:bodyPr wrap="square" rtlCol="0">
            <a:spAutoFit/>
          </a:bodyPr>
          <a:p>
            <a:pPr algn="l"/>
            <a:r>
              <a:rPr lang="zh-CN" altLang="en-US" sz="3800">
                <a:solidFill>
                  <a:schemeClr val="bg1"/>
                </a:solidFill>
              </a:rPr>
              <a:t>顺序一致性模型</a:t>
            </a:r>
            <a:r>
              <a:rPr lang="en-US" altLang="zh-CN" sz="3800">
                <a:solidFill>
                  <a:schemeClr val="bg1"/>
                </a:solidFill>
              </a:rPr>
              <a:t>(</a:t>
            </a:r>
            <a:r>
              <a:rPr lang="zh-CN" altLang="en-US" sz="3800">
                <a:solidFill>
                  <a:schemeClr val="bg1"/>
                </a:solidFill>
              </a:rPr>
              <a:t>理想化模型</a:t>
            </a:r>
            <a:r>
              <a:rPr lang="en-US" altLang="zh-CN" sz="3800">
                <a:solidFill>
                  <a:schemeClr val="bg1"/>
                </a:solidFill>
              </a:rPr>
              <a:t>)</a:t>
            </a:r>
            <a:endParaRPr lang="en-US" altLang="zh-CN" sz="3800">
              <a:solidFill>
                <a:schemeClr val="bg1"/>
              </a:solidFill>
            </a:endParaRPr>
          </a:p>
          <a:p>
            <a:pPr algn="l"/>
            <a:endParaRPr lang="en-US" altLang="zh-CN" sz="3800">
              <a:solidFill>
                <a:schemeClr val="bg1"/>
              </a:solidFill>
            </a:endParaRPr>
          </a:p>
          <a:p>
            <a:pPr algn="l"/>
            <a:endParaRPr lang="en-US" altLang="zh-CN" sz="3800">
              <a:solidFill>
                <a:schemeClr val="bg1"/>
              </a:solidFill>
            </a:endParaRPr>
          </a:p>
          <a:p>
            <a:pPr algn="l"/>
            <a:r>
              <a:rPr lang="en-US" altLang="zh-CN" sz="3800">
                <a:solidFill>
                  <a:schemeClr val="bg1"/>
                </a:solidFill>
              </a:rPr>
              <a:t>2</a:t>
            </a:r>
            <a:r>
              <a:rPr lang="zh-CN" altLang="en-US" sz="3800">
                <a:solidFill>
                  <a:schemeClr val="bg1"/>
                </a:solidFill>
              </a:rPr>
              <a:t>、顺序一致性模型保证所有线程只能看到一致的操   作执行顺序</a:t>
            </a:r>
            <a:endParaRPr lang="zh-CN" altLang="en-US" sz="3800">
              <a:solidFill>
                <a:schemeClr val="bg1"/>
              </a:solidFill>
            </a:endParaRPr>
          </a:p>
          <a:p>
            <a:pPr algn="l"/>
            <a:endParaRPr lang="zh-CN" altLang="en-US" sz="3800">
              <a:solidFill>
                <a:schemeClr val="bg1"/>
              </a:solidFill>
            </a:endParaRPr>
          </a:p>
          <a:p>
            <a:pPr algn="l"/>
            <a:r>
              <a:rPr lang="zh-CN" altLang="en-US" sz="3800">
                <a:solidFill>
                  <a:schemeClr val="bg1"/>
                </a:solidFill>
              </a:rPr>
              <a:t>但JMM不保证所有线程能看到一致的操作执行顺序</a:t>
            </a:r>
            <a:endParaRPr lang="zh-CN" altLang="en-US" sz="380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2715" y="0"/>
            <a:ext cx="6487795" cy="685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42265" y="259080"/>
            <a:ext cx="10160635" cy="3175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57505" y="443230"/>
            <a:ext cx="7205980" cy="26396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432435" y="1431925"/>
            <a:ext cx="9805035" cy="1384300"/>
          </a:xfrm>
          <a:prstGeom prst="rect">
            <a:avLst/>
          </a:prstGeom>
        </p:spPr>
      </p:pic>
      <p:sp>
        <p:nvSpPr>
          <p:cNvPr id="4" name="Text Box 3"/>
          <p:cNvSpPr txBox="1"/>
          <p:nvPr/>
        </p:nvSpPr>
        <p:spPr>
          <a:xfrm>
            <a:off x="432435" y="441960"/>
            <a:ext cx="7128510" cy="675640"/>
          </a:xfrm>
          <a:prstGeom prst="rect">
            <a:avLst/>
          </a:prstGeom>
          <a:noFill/>
        </p:spPr>
        <p:txBody>
          <a:bodyPr wrap="square" rtlCol="0">
            <a:spAutoFit/>
          </a:bodyPr>
          <a:p>
            <a:r>
              <a:rPr lang="en-US" sz="3800">
                <a:solidFill>
                  <a:schemeClr val="bg1"/>
                </a:solidFill>
              </a:rPr>
              <a:t>instance = new Singleton();</a:t>
            </a:r>
            <a:endParaRPr lang="en-US" sz="380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23850" y="236220"/>
            <a:ext cx="7780655" cy="1098550"/>
          </a:xfrm>
          <a:prstGeom prst="rect">
            <a:avLst/>
          </a:prstGeom>
        </p:spPr>
      </p:pic>
      <p:pic>
        <p:nvPicPr>
          <p:cNvPr id="5" name="Picture 4"/>
          <p:cNvPicPr>
            <a:picLocks noChangeAspect="1"/>
          </p:cNvPicPr>
          <p:nvPr/>
        </p:nvPicPr>
        <p:blipFill>
          <a:blip r:embed="rId2"/>
          <a:stretch>
            <a:fillRect/>
          </a:stretch>
        </p:blipFill>
        <p:spPr>
          <a:xfrm>
            <a:off x="323850" y="1706245"/>
            <a:ext cx="5380990" cy="44938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325120" y="294640"/>
            <a:ext cx="8921115" cy="35121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68300" y="485140"/>
            <a:ext cx="10505440" cy="4184650"/>
          </a:xfrm>
          <a:prstGeom prst="rect">
            <a:avLst/>
          </a:prstGeom>
          <a:noFill/>
        </p:spPr>
        <p:txBody>
          <a:bodyPr wrap="square" rtlCol="0">
            <a:spAutoFit/>
          </a:bodyPr>
          <a:p>
            <a:pPr algn="l"/>
            <a:r>
              <a:rPr lang="zh-CN" altLang="en-US" sz="3800">
                <a:solidFill>
                  <a:schemeClr val="bg1"/>
                </a:solidFill>
              </a:rPr>
              <a:t>顺序一致性模型</a:t>
            </a:r>
            <a:r>
              <a:rPr lang="en-US" altLang="zh-CN" sz="3800">
                <a:solidFill>
                  <a:schemeClr val="bg1"/>
                </a:solidFill>
              </a:rPr>
              <a:t>(</a:t>
            </a:r>
            <a:r>
              <a:rPr lang="zh-CN" altLang="en-US" sz="3800">
                <a:solidFill>
                  <a:schemeClr val="bg1"/>
                </a:solidFill>
              </a:rPr>
              <a:t>理想化模型</a:t>
            </a:r>
            <a:r>
              <a:rPr lang="en-US" altLang="zh-CN" sz="3800">
                <a:solidFill>
                  <a:schemeClr val="bg1"/>
                </a:solidFill>
              </a:rPr>
              <a:t>)</a:t>
            </a:r>
            <a:endParaRPr lang="en-US" altLang="zh-CN" sz="3800">
              <a:solidFill>
                <a:schemeClr val="bg1"/>
              </a:solidFill>
            </a:endParaRPr>
          </a:p>
          <a:p>
            <a:pPr algn="l"/>
            <a:endParaRPr lang="en-US" altLang="zh-CN" sz="3800">
              <a:solidFill>
                <a:schemeClr val="bg1"/>
              </a:solidFill>
            </a:endParaRPr>
          </a:p>
          <a:p>
            <a:pPr algn="l"/>
            <a:endParaRPr lang="en-US" altLang="zh-CN" sz="3800">
              <a:solidFill>
                <a:schemeClr val="bg1"/>
              </a:solidFill>
            </a:endParaRPr>
          </a:p>
          <a:p>
            <a:pPr algn="l"/>
            <a:r>
              <a:rPr lang="en-US" altLang="zh-CN" sz="3800">
                <a:solidFill>
                  <a:schemeClr val="bg1"/>
                </a:solidFill>
              </a:rPr>
              <a:t>3</a:t>
            </a:r>
            <a:r>
              <a:rPr lang="zh-CN" altLang="en-US" sz="3800">
                <a:solidFill>
                  <a:schemeClr val="bg1"/>
                </a:solidFill>
              </a:rPr>
              <a:t>、</a:t>
            </a:r>
            <a:r>
              <a:rPr lang="zh-CN" altLang="en-US" sz="3800">
                <a:solidFill>
                  <a:schemeClr val="bg1"/>
                </a:solidFill>
                <a:sym typeface="+mn-ea"/>
              </a:rPr>
              <a:t>保证对所有的内存读/写操作都具有原子性</a:t>
            </a:r>
            <a:endParaRPr lang="zh-CN" altLang="en-US" sz="3800">
              <a:solidFill>
                <a:schemeClr val="bg1"/>
              </a:solidFill>
            </a:endParaRPr>
          </a:p>
          <a:p>
            <a:pPr algn="l"/>
            <a:endParaRPr lang="zh-CN" altLang="en-US" sz="3800">
              <a:solidFill>
                <a:schemeClr val="bg1"/>
              </a:solidFill>
            </a:endParaRPr>
          </a:p>
          <a:p>
            <a:pPr algn="l"/>
            <a:r>
              <a:rPr lang="zh-CN" altLang="en-US" sz="3800">
                <a:solidFill>
                  <a:schemeClr val="bg1"/>
                </a:solidFill>
              </a:rPr>
              <a:t>但JMM不保证对64位的long型和double型变量的写操作具有原子性，而顺序一致性模型</a:t>
            </a:r>
            <a:endParaRPr lang="zh-CN" altLang="en-US" sz="38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68300" y="485140"/>
            <a:ext cx="10505440" cy="675640"/>
          </a:xfrm>
          <a:prstGeom prst="rect">
            <a:avLst/>
          </a:prstGeom>
          <a:noFill/>
        </p:spPr>
        <p:txBody>
          <a:bodyPr wrap="square" rtlCol="0">
            <a:spAutoFit/>
          </a:bodyPr>
          <a:p>
            <a:pPr algn="l"/>
            <a:r>
              <a:rPr lang="en-US" altLang="zh-CN" sz="3800">
                <a:solidFill>
                  <a:schemeClr val="bg1"/>
                </a:solidFill>
              </a:rPr>
              <a:t>JMM </a:t>
            </a:r>
            <a:r>
              <a:rPr lang="zh-CN" altLang="en-US" sz="3800">
                <a:solidFill>
                  <a:schemeClr val="bg1"/>
                </a:solidFill>
              </a:rPr>
              <a:t>抽象模型</a:t>
            </a:r>
            <a:endParaRPr lang="zh-CN" altLang="en-US" sz="3800">
              <a:solidFill>
                <a:schemeClr val="bg1"/>
              </a:solidFill>
            </a:endParaRPr>
          </a:p>
        </p:txBody>
      </p:sp>
      <p:pic>
        <p:nvPicPr>
          <p:cNvPr id="2" name="Picture 1"/>
          <p:cNvPicPr>
            <a:picLocks noChangeAspect="1"/>
          </p:cNvPicPr>
          <p:nvPr/>
        </p:nvPicPr>
        <p:blipFill>
          <a:blip r:embed="rId1"/>
          <a:stretch>
            <a:fillRect/>
          </a:stretch>
        </p:blipFill>
        <p:spPr>
          <a:xfrm>
            <a:off x="203835" y="1482090"/>
            <a:ext cx="4620895" cy="3894455"/>
          </a:xfrm>
          <a:prstGeom prst="rect">
            <a:avLst/>
          </a:prstGeom>
        </p:spPr>
      </p:pic>
      <p:pic>
        <p:nvPicPr>
          <p:cNvPr id="3" name="Picture 2"/>
          <p:cNvPicPr>
            <a:picLocks noChangeAspect="1"/>
          </p:cNvPicPr>
          <p:nvPr/>
        </p:nvPicPr>
        <p:blipFill>
          <a:blip r:embed="rId2"/>
          <a:stretch>
            <a:fillRect/>
          </a:stretch>
        </p:blipFill>
        <p:spPr>
          <a:xfrm>
            <a:off x="5093970" y="1484630"/>
            <a:ext cx="4680585" cy="38919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134860" y="149225"/>
            <a:ext cx="4620895" cy="3894455"/>
          </a:xfrm>
          <a:prstGeom prst="rect">
            <a:avLst/>
          </a:prstGeom>
        </p:spPr>
      </p:pic>
      <p:sp>
        <p:nvSpPr>
          <p:cNvPr id="4" name="Text Box 3"/>
          <p:cNvSpPr txBox="1"/>
          <p:nvPr/>
        </p:nvSpPr>
        <p:spPr>
          <a:xfrm>
            <a:off x="341630" y="481965"/>
            <a:ext cx="6229350" cy="3014980"/>
          </a:xfrm>
          <a:prstGeom prst="rect">
            <a:avLst/>
          </a:prstGeom>
          <a:noFill/>
        </p:spPr>
        <p:txBody>
          <a:bodyPr wrap="square" rtlCol="0">
            <a:spAutoFit/>
          </a:bodyPr>
          <a:p>
            <a:r>
              <a:rPr lang="en-US" sz="3800">
                <a:solidFill>
                  <a:schemeClr val="bg1"/>
                </a:solidFill>
              </a:rPr>
              <a:t>本地内存是JMM的一个抽象概念，并不真实存在。它涵盖了缓存、写缓冲区、寄存器以及其他的硬件和编译器优化</a:t>
            </a:r>
            <a:endParaRPr lang="en-US" sz="3800">
              <a:solidFill>
                <a:schemeClr val="bg1"/>
              </a:solidFill>
            </a:endParaRPr>
          </a:p>
        </p:txBody>
      </p:sp>
      <p:pic>
        <p:nvPicPr>
          <p:cNvPr id="5" name="Picture 4"/>
          <p:cNvPicPr>
            <a:picLocks noChangeAspect="1"/>
          </p:cNvPicPr>
          <p:nvPr/>
        </p:nvPicPr>
        <p:blipFill>
          <a:blip r:embed="rId2"/>
          <a:stretch>
            <a:fillRect/>
          </a:stretch>
        </p:blipFill>
        <p:spPr>
          <a:xfrm>
            <a:off x="1720850" y="3105150"/>
            <a:ext cx="4850130" cy="34455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610235" y="2062480"/>
            <a:ext cx="7689850" cy="1260475"/>
          </a:xfrm>
          <a:prstGeom prst="rect">
            <a:avLst/>
          </a:prstGeom>
          <a:noFill/>
        </p:spPr>
        <p:txBody>
          <a:bodyPr wrap="none" rtlCol="0">
            <a:spAutoFit/>
          </a:bodyPr>
          <a:p>
            <a:r>
              <a:rPr lang="zh-CN" altLang="en-US" sz="3800">
                <a:solidFill>
                  <a:schemeClr val="bg1"/>
                </a:solidFill>
              </a:rPr>
              <a:t>通信</a:t>
            </a:r>
            <a:r>
              <a:rPr lang="en-US" altLang="zh-CN" sz="3800">
                <a:solidFill>
                  <a:schemeClr val="bg1"/>
                </a:solidFill>
              </a:rPr>
              <a:t>: </a:t>
            </a:r>
            <a:r>
              <a:rPr lang="zh-CN" altLang="en-US" sz="3800">
                <a:solidFill>
                  <a:schemeClr val="bg1"/>
                </a:solidFill>
              </a:rPr>
              <a:t>线程之间以何种方式交换信息</a:t>
            </a:r>
            <a:endParaRPr lang="zh-CN" altLang="en-US" sz="3800">
              <a:solidFill>
                <a:schemeClr val="bg1"/>
              </a:solidFill>
            </a:endParaRPr>
          </a:p>
          <a:p>
            <a:r>
              <a:rPr lang="en-US" altLang="zh-CN" sz="3800">
                <a:solidFill>
                  <a:schemeClr val="bg1"/>
                </a:solidFill>
              </a:rPr>
              <a:t>		</a:t>
            </a:r>
            <a:endParaRPr lang="en-US" altLang="zh-CN" sz="3800">
              <a:solidFill>
                <a:schemeClr val="bg1"/>
              </a:solidFill>
            </a:endParaRPr>
          </a:p>
        </p:txBody>
      </p:sp>
      <p:sp>
        <p:nvSpPr>
          <p:cNvPr id="6" name="Text Box 5"/>
          <p:cNvSpPr txBox="1"/>
          <p:nvPr/>
        </p:nvSpPr>
        <p:spPr>
          <a:xfrm>
            <a:off x="610235" y="3729355"/>
            <a:ext cx="10102850" cy="675640"/>
          </a:xfrm>
          <a:prstGeom prst="rect">
            <a:avLst/>
          </a:prstGeom>
          <a:noFill/>
        </p:spPr>
        <p:txBody>
          <a:bodyPr wrap="none" rtlCol="0">
            <a:spAutoFit/>
          </a:bodyPr>
          <a:p>
            <a:r>
              <a:rPr lang="zh-CN" altLang="en-US" sz="3800">
                <a:solidFill>
                  <a:schemeClr val="bg1"/>
                </a:solidFill>
              </a:rPr>
              <a:t>同步</a:t>
            </a:r>
            <a:r>
              <a:rPr lang="en-US" altLang="zh-CN" sz="3800">
                <a:solidFill>
                  <a:schemeClr val="bg1"/>
                </a:solidFill>
              </a:rPr>
              <a:t>: </a:t>
            </a:r>
            <a:r>
              <a:rPr lang="zh-CN" altLang="en-US" sz="3800">
                <a:solidFill>
                  <a:schemeClr val="bg1"/>
                </a:solidFill>
              </a:rPr>
              <a:t>控制线程之间对共享变量操作的相对顺序</a:t>
            </a:r>
            <a:endParaRPr lang="zh-CN" altLang="en-US" sz="3800">
              <a:solidFill>
                <a:schemeClr val="bg1"/>
              </a:solidFill>
            </a:endParaRPr>
          </a:p>
        </p:txBody>
      </p:sp>
      <p:sp>
        <p:nvSpPr>
          <p:cNvPr id="7" name="Text Box 6"/>
          <p:cNvSpPr txBox="1"/>
          <p:nvPr/>
        </p:nvSpPr>
        <p:spPr>
          <a:xfrm>
            <a:off x="671830" y="610235"/>
            <a:ext cx="4784725" cy="675640"/>
          </a:xfrm>
          <a:prstGeom prst="rect">
            <a:avLst/>
          </a:prstGeom>
          <a:noFill/>
        </p:spPr>
        <p:txBody>
          <a:bodyPr wrap="square" rtlCol="0">
            <a:spAutoFit/>
          </a:bodyPr>
          <a:p>
            <a:r>
              <a:rPr lang="zh-CN" altLang="en-US" sz="3800">
                <a:solidFill>
                  <a:schemeClr val="bg1"/>
                </a:solidFill>
              </a:rPr>
              <a:t>多线程面临的问题</a:t>
            </a:r>
            <a:endParaRPr lang="zh-CN" altLang="en-US" sz="380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23240" y="534670"/>
            <a:ext cx="2113280" cy="675640"/>
          </a:xfrm>
          <a:prstGeom prst="rect">
            <a:avLst/>
          </a:prstGeom>
          <a:noFill/>
        </p:spPr>
        <p:txBody>
          <a:bodyPr wrap="none" rtlCol="0">
            <a:spAutoFit/>
          </a:bodyPr>
          <a:p>
            <a:r>
              <a:rPr lang="zh-CN" altLang="en-US" sz="3800">
                <a:solidFill>
                  <a:schemeClr val="bg1"/>
                </a:solidFill>
              </a:rPr>
              <a:t>共享变量</a:t>
            </a:r>
            <a:endParaRPr lang="zh-CN" altLang="en-US" sz="3800">
              <a:solidFill>
                <a:schemeClr val="bg1"/>
              </a:solidFill>
            </a:endParaRPr>
          </a:p>
        </p:txBody>
      </p:sp>
      <p:sp>
        <p:nvSpPr>
          <p:cNvPr id="2" name="Text Box 1"/>
          <p:cNvSpPr txBox="1"/>
          <p:nvPr/>
        </p:nvSpPr>
        <p:spPr>
          <a:xfrm>
            <a:off x="523240" y="1787525"/>
            <a:ext cx="11068050" cy="3014980"/>
          </a:xfrm>
          <a:prstGeom prst="rect">
            <a:avLst/>
          </a:prstGeom>
          <a:noFill/>
        </p:spPr>
        <p:txBody>
          <a:bodyPr wrap="none" rtlCol="0">
            <a:spAutoFit/>
          </a:bodyPr>
          <a:p>
            <a:r>
              <a:rPr lang="zh-CN" altLang="en-US" sz="3800">
                <a:solidFill>
                  <a:schemeClr val="bg1"/>
                </a:solidFill>
              </a:rPr>
              <a:t>实例域、静态域、数组元素都存储在对内存中</a:t>
            </a:r>
            <a:r>
              <a:rPr lang="en-US" altLang="zh-CN" sz="3800">
                <a:solidFill>
                  <a:schemeClr val="bg1"/>
                </a:solidFill>
              </a:rPr>
              <a:t>.</a:t>
            </a:r>
            <a:endParaRPr lang="en-US" altLang="zh-CN" sz="3800">
              <a:solidFill>
                <a:schemeClr val="bg1"/>
              </a:solidFill>
            </a:endParaRPr>
          </a:p>
          <a:p>
            <a:r>
              <a:rPr lang="zh-CN" altLang="en-US" sz="3800">
                <a:solidFill>
                  <a:schemeClr val="bg1"/>
                </a:solidFill>
              </a:rPr>
              <a:t>堆内存在线程之间共享</a:t>
            </a:r>
            <a:endParaRPr lang="zh-CN" altLang="en-US" sz="3800">
              <a:solidFill>
                <a:schemeClr val="bg1"/>
              </a:solidFill>
            </a:endParaRPr>
          </a:p>
          <a:p>
            <a:endParaRPr lang="zh-CN" altLang="en-US" sz="3800">
              <a:solidFill>
                <a:schemeClr val="bg1"/>
              </a:solidFill>
            </a:endParaRPr>
          </a:p>
          <a:p>
            <a:r>
              <a:rPr lang="zh-CN" altLang="en-US" sz="3800">
                <a:solidFill>
                  <a:schemeClr val="bg1"/>
                </a:solidFill>
              </a:rPr>
              <a:t>局部变量、方法参数、异常参数在线程方法栈中</a:t>
            </a:r>
            <a:r>
              <a:rPr lang="en-US" altLang="zh-CN" sz="3800">
                <a:solidFill>
                  <a:schemeClr val="bg1"/>
                </a:solidFill>
              </a:rPr>
              <a:t>, </a:t>
            </a:r>
            <a:r>
              <a:rPr lang="zh-CN" altLang="en-US" sz="3800">
                <a:solidFill>
                  <a:schemeClr val="bg1"/>
                </a:solidFill>
              </a:rPr>
              <a:t>不</a:t>
            </a:r>
            <a:endParaRPr lang="zh-CN" altLang="en-US" sz="3800">
              <a:solidFill>
                <a:schemeClr val="bg1"/>
              </a:solidFill>
            </a:endParaRPr>
          </a:p>
          <a:p>
            <a:r>
              <a:rPr lang="zh-CN" altLang="en-US" sz="3800">
                <a:solidFill>
                  <a:schemeClr val="bg1"/>
                </a:solidFill>
              </a:rPr>
              <a:t>共享</a:t>
            </a:r>
            <a:r>
              <a:rPr lang="en-US" altLang="zh-CN" sz="3800">
                <a:solidFill>
                  <a:schemeClr val="bg1"/>
                </a:solidFill>
              </a:rPr>
              <a:t>, </a:t>
            </a:r>
            <a:r>
              <a:rPr lang="zh-CN" altLang="en-US" sz="3800">
                <a:solidFill>
                  <a:schemeClr val="bg1"/>
                </a:solidFill>
              </a:rPr>
              <a:t>因此不存在内存可见性问题</a:t>
            </a:r>
            <a:endParaRPr lang="zh-CN" altLang="en-US" sz="38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81635" y="487680"/>
            <a:ext cx="10505440" cy="4184650"/>
          </a:xfrm>
          <a:prstGeom prst="rect">
            <a:avLst/>
          </a:prstGeom>
          <a:noFill/>
        </p:spPr>
        <p:txBody>
          <a:bodyPr wrap="square" rtlCol="0">
            <a:spAutoFit/>
          </a:bodyPr>
          <a:p>
            <a:pPr algn="l"/>
            <a:r>
              <a:rPr lang="zh-CN" altLang="en-US" sz="3800">
                <a:solidFill>
                  <a:schemeClr val="bg1"/>
                </a:solidFill>
              </a:rPr>
              <a:t>指令重排</a:t>
            </a:r>
            <a:endParaRPr lang="zh-CN" altLang="en-US" sz="3800">
              <a:solidFill>
                <a:schemeClr val="bg1"/>
              </a:solidFill>
            </a:endParaRPr>
          </a:p>
          <a:p>
            <a:pPr algn="l"/>
            <a:endParaRPr lang="zh-CN" altLang="en-US" sz="3800">
              <a:solidFill>
                <a:schemeClr val="bg1"/>
              </a:solidFill>
            </a:endParaRPr>
          </a:p>
          <a:p>
            <a:pPr algn="l"/>
            <a:r>
              <a:rPr lang="en-US" altLang="zh-CN" sz="3800">
                <a:solidFill>
                  <a:schemeClr val="bg1"/>
                </a:solidFill>
              </a:rPr>
              <a:t>1</a:t>
            </a:r>
            <a:r>
              <a:rPr lang="zh-CN" altLang="en-US" sz="3800">
                <a:solidFill>
                  <a:schemeClr val="bg1"/>
                </a:solidFill>
              </a:rPr>
              <a:t>、编译器指令重排序</a:t>
            </a:r>
            <a:endParaRPr lang="zh-CN" altLang="en-US" sz="3800">
              <a:solidFill>
                <a:schemeClr val="bg1"/>
              </a:solidFill>
            </a:endParaRPr>
          </a:p>
          <a:p>
            <a:pPr algn="l"/>
            <a:endParaRPr lang="zh-CN" altLang="en-US" sz="3800">
              <a:solidFill>
                <a:schemeClr val="bg1"/>
              </a:solidFill>
            </a:endParaRPr>
          </a:p>
          <a:p>
            <a:pPr algn="l"/>
            <a:r>
              <a:rPr lang="en-US" altLang="zh-CN" sz="3800">
                <a:solidFill>
                  <a:schemeClr val="bg1"/>
                </a:solidFill>
              </a:rPr>
              <a:t>2</a:t>
            </a:r>
            <a:r>
              <a:rPr lang="zh-CN" altLang="en-US" sz="3800">
                <a:solidFill>
                  <a:schemeClr val="bg1"/>
                </a:solidFill>
              </a:rPr>
              <a:t>、处理器指令级重排</a:t>
            </a:r>
            <a:endParaRPr lang="zh-CN" altLang="en-US" sz="3800">
              <a:solidFill>
                <a:schemeClr val="bg1"/>
              </a:solidFill>
            </a:endParaRPr>
          </a:p>
          <a:p>
            <a:pPr algn="l"/>
            <a:endParaRPr lang="zh-CN" altLang="en-US" sz="3800">
              <a:solidFill>
                <a:schemeClr val="bg1"/>
              </a:solidFill>
            </a:endParaRPr>
          </a:p>
          <a:p>
            <a:pPr algn="l"/>
            <a:r>
              <a:rPr lang="en-US" altLang="zh-CN" sz="3800">
                <a:solidFill>
                  <a:schemeClr val="bg1"/>
                </a:solidFill>
              </a:rPr>
              <a:t>3</a:t>
            </a:r>
            <a:r>
              <a:rPr lang="zh-CN" altLang="en-US" sz="3800">
                <a:solidFill>
                  <a:schemeClr val="bg1"/>
                </a:solidFill>
              </a:rPr>
              <a:t>、内存系统重排序</a:t>
            </a:r>
            <a:endParaRPr lang="zh-CN" altLang="en-US" sz="380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1301</Words>
  <Application>WPS Presentation</Application>
  <PresentationFormat>Widescreen</PresentationFormat>
  <Paragraphs>124</Paragraphs>
  <Slides>35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35</vt:i4>
      </vt:variant>
    </vt:vector>
  </HeadingPairs>
  <TitlesOfParts>
    <vt:vector size="48" baseType="lpstr">
      <vt:lpstr>Arial</vt:lpstr>
      <vt:lpstr>SimSun</vt:lpstr>
      <vt:lpstr>Wingdings</vt:lpstr>
      <vt:lpstr>Calibri</vt:lpstr>
      <vt:lpstr>Helvetica Neue</vt:lpstr>
      <vt:lpstr>SimSun</vt:lpstr>
      <vt:lpstr>HYShuSongErKW</vt:lpstr>
      <vt:lpstr>微软雅黑</vt:lpstr>
      <vt:lpstr>HYQiHeiKW</vt:lpstr>
      <vt:lpstr>Arial Unicode MS</vt:lpstr>
      <vt:lpstr>Calibri Light</vt:lpstr>
      <vt:lpstr>SimSun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leo</dc:creator>
  <cp:lastModifiedBy>leo</cp:lastModifiedBy>
  <cp:revision>5</cp:revision>
  <dcterms:created xsi:type="dcterms:W3CDTF">2020-11-10T10:05:10Z</dcterms:created>
  <dcterms:modified xsi:type="dcterms:W3CDTF">2020-11-10T10:05:10Z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1033-2.0.1.3256</vt:lpwstr>
  </property>
</Properties>
</file>